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notesMasterIdLst>
    <p:notesMasterId r:id="rId13"/>
  </p:notesMasterIdLst>
  <p:sldIdLst>
    <p:sldId id="256" r:id="rId2"/>
    <p:sldId id="279" r:id="rId3"/>
    <p:sldId id="257" r:id="rId4"/>
    <p:sldId id="258" r:id="rId5"/>
    <p:sldId id="267" r:id="rId6"/>
    <p:sldId id="276" r:id="rId7"/>
    <p:sldId id="259" r:id="rId8"/>
    <p:sldId id="266" r:id="rId9"/>
    <p:sldId id="268" r:id="rId10"/>
    <p:sldId id="275" r:id="rId11"/>
    <p:sldId id="28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4" autoAdjust="0"/>
    <p:restoredTop sz="94660"/>
  </p:normalViewPr>
  <p:slideViewPr>
    <p:cSldViewPr>
      <p:cViewPr varScale="1">
        <p:scale>
          <a:sx n="106" d="100"/>
          <a:sy n="106" d="100"/>
        </p:scale>
        <p:origin x="117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E51E60-7FA9-42E4-A638-7918745570CB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70566-0915-40BF-A911-D232B108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75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6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66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2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8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8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2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4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770566-0915-40BF-A911-D232B10881B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1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8DAC5-F222-49AF-A027-230782B4A9E1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BDD87-BACE-458A-8463-FB641CDD1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0DD5-9AAD-4B44-82FA-9167B4A1BE17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F830-1891-4C32-B592-6748D85E6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E784-CD72-49FE-B09F-5C01256D0C18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E8F7-3048-450C-803F-C0F5954C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4D0D98A-C780-4EFE-987B-EC6FE3F4889C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39329D-9467-431B-B6F0-3CD8BBE0C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2FC8-F844-47C7-9AB3-71D6E09A5C96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CA501-C70F-45E1-B185-7966D2CE6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BDE4-7755-4D2B-95EC-0140EC28CBD4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30ED-BDE8-415D-8903-6707507E3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AEBE-C117-4BD6-A910-B2F5AFEAC49C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42E9-1729-42E5-B776-59E51A771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443B68-C138-45E3-A5E6-3ECC0E95DFAB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E31412-04EF-44E7-A968-B2CFA2EB3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23D3-1EAA-4EA9-B4DF-3469CD8C9D05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0927-905E-4FDC-B503-9006632FE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65E6E9-F12F-43BB-A56C-9355A246C69A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6F9B23-F0C2-46DB-9DF2-C3A7718DB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" name="Прямая соединительная линия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D84368-D1F4-43DC-8BBD-64E3305CC3AB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2CF451-B0A1-45C0-9904-4155D1B9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4B3BB2-A7F1-45BD-AAE4-FD0EF600CF08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9035-EEC8-47E3-B7E4-94C3DCA8E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0" r:id="rId4"/>
    <p:sldLayoutId id="2147483921" r:id="rId5"/>
    <p:sldLayoutId id="2147483928" r:id="rId6"/>
    <p:sldLayoutId id="2147483922" r:id="rId7"/>
    <p:sldLayoutId id="2147483929" r:id="rId8"/>
    <p:sldLayoutId id="2147483930" r:id="rId9"/>
    <p:sldLayoutId id="2147483923" r:id="rId10"/>
    <p:sldLayoutId id="2147483924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1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613" y="260350"/>
            <a:ext cx="7672387" cy="115252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в дошкольных образовательных учреждениях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5373688"/>
            <a:ext cx="4030662" cy="719137"/>
          </a:xfrm>
        </p:spPr>
        <p:txBody>
          <a:bodyPr/>
          <a:lstStyle/>
          <a:p>
            <a:pPr eaLnBrk="1" hangingPunct="1"/>
            <a:endParaRPr lang="ru-RU" dirty="0" smtClean="0">
              <a:latin typeface="Garamond" pitchFamily="18" charset="0"/>
            </a:endParaRPr>
          </a:p>
          <a:p>
            <a:pPr eaLnBrk="1" hangingPunct="1"/>
            <a:r>
              <a:rPr lang="ru-RU" dirty="0" smtClean="0">
                <a:latin typeface="Garamond" pitchFamily="18" charset="0"/>
              </a:rPr>
              <a:t>МБДОУ № 132 </a:t>
            </a:r>
          </a:p>
          <a:p>
            <a:pPr eaLnBrk="1" hangingPunct="1"/>
            <a:r>
              <a:rPr lang="ru-RU" dirty="0" smtClean="0">
                <a:latin typeface="Garamond" pitchFamily="18" charset="0"/>
              </a:rPr>
              <a:t>«Детский сад присмотра и оздоровления»   </a:t>
            </a:r>
          </a:p>
        </p:txBody>
      </p:sp>
      <p:pic>
        <p:nvPicPr>
          <p:cNvPr id="8196" name="Picture 3" descr="C:\Users\Владимир\Downloads\дети едят морожено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557338"/>
            <a:ext cx="36576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Наши работники </a:t>
            </a:r>
            <a:r>
              <a:rPr lang="ru-RU" b="1" dirty="0" smtClean="0">
                <a:solidFill>
                  <a:srgbClr val="FF0000"/>
                </a:solidFill>
              </a:rPr>
              <a:t>пищеблока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85392" y="1052736"/>
            <a:ext cx="4011216" cy="634082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День повара – 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</a:t>
            </a:r>
            <a:r>
              <a:rPr kumimoji="0" lang="ru-RU" sz="3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октября 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3657600" cy="22320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4" y="2780928"/>
            <a:ext cx="3657600" cy="2232000"/>
          </a:xfrm>
        </p:spPr>
      </p:pic>
    </p:spTree>
  </p:cSld>
  <p:clrMapOvr>
    <a:masterClrMapping/>
  </p:clrMapOvr>
  <p:transition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572000"/>
          </a:xfrm>
        </p:spPr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1" y="404664"/>
            <a:ext cx="7838147" cy="58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6031"/>
      </p:ext>
    </p:extLst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питания дошкольников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7920880" cy="5328592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нергетическая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должна соответствовать возрасту;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составлять 25% суточной энергетической ценности, обед - до 40%, полдник - 10%, а ужин 25%;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дошкольника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дошкольным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учреждением с соблюдением санитарных норм; часы приема пищи должны быть строго постоянными, не менее 4 раз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пищевые факторы должны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сбалансированы, максимальное разнообразие продуктов и блюд;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птимальный режим питания, обстановка, формирующая у детей навыки культуры приема пищи.</a:t>
            </a:r>
          </a:p>
          <a:p>
            <a:pPr algn="just"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636064"/>
      </p:ext>
    </p:extLst>
  </p:cSld>
  <p:clrMapOvr>
    <a:masterClrMapping/>
  </p:clrMapOvr>
  <p:transition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дошкольников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617004" y="1060966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необходимых условий  гармоничного роста дошкольников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физического и нервно-психического развития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устойчивости к воздействию инфекций и других неблагоприятных факторов внешней среды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4"/>
          <a:stretch/>
        </p:blipFill>
        <p:spPr>
          <a:xfrm>
            <a:off x="971600" y="3212976"/>
            <a:ext cx="6192688" cy="348093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6737" cy="151201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Факторы определяющие  соответствие  питания принципам здорового образа жизни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511175" y="2013545"/>
            <a:ext cx="8143875" cy="3983038"/>
          </a:xfrm>
        </p:spPr>
        <p:txBody>
          <a:bodyPr/>
          <a:lstStyle/>
          <a:p>
            <a:pPr eaLnBrk="1" hangingPunct="1"/>
            <a:r>
              <a:rPr lang="ru-RU" dirty="0" smtClean="0"/>
              <a:t>Состав продуктов питания</a:t>
            </a:r>
          </a:p>
          <a:p>
            <a:pPr eaLnBrk="1" hangingPunct="1"/>
            <a:r>
              <a:rPr lang="ru-RU" dirty="0" smtClean="0"/>
              <a:t>Их качество и количество</a:t>
            </a:r>
          </a:p>
          <a:p>
            <a:pPr eaLnBrk="1" hangingPunct="1">
              <a:spcBef>
                <a:spcPts val="0"/>
              </a:spcBef>
            </a:pPr>
            <a:r>
              <a:rPr lang="ru-RU" dirty="0" smtClean="0"/>
              <a:t>Режим и организация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87593"/>
            <a:ext cx="3672408" cy="2414985"/>
          </a:xfrm>
          <a:prstGeom prst="rect">
            <a:avLst/>
          </a:prstGeom>
          <a:effectLst>
            <a:glow rad="139700">
              <a:srgbClr val="8064A2">
                <a:satMod val="175000"/>
                <a:alpha val="40000"/>
              </a:srgb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12" y="3455470"/>
            <a:ext cx="3304127" cy="247809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382761"/>
            <a:ext cx="8229600" cy="5778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объёмы порции для детей с туберкулезной интоксикацией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042280"/>
            <a:ext cx="8229600" cy="4389438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marL="0" indent="0" eaLnBrk="1" hangingPunct="1"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815563"/>
              </p:ext>
            </p:extLst>
          </p:nvPr>
        </p:nvGraphicFramePr>
        <p:xfrm>
          <a:off x="2267744" y="960611"/>
          <a:ext cx="4464496" cy="578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6647480" imgH="8610633" progId="Word.Document.12">
                  <p:embed/>
                </p:oleObj>
              </mc:Choice>
              <mc:Fallback>
                <p:oleObj name="Документ" r:id="rId4" imgW="6647480" imgH="86106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67744" y="960611"/>
                        <a:ext cx="4464496" cy="5783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Нормы обеспечения питанием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тубинфицированием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Обычных садов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Хлеб пшеничный 100                               Хлеб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пшеничный 8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Мука -50                                                     Мука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-50 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Крупы, макаронные изд.50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Крупы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макаронные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изд.55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 сливочное- 35                                     Масло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сливочное-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Кондитерские изделия-15                              Кондитерские изделия-20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Молочные продукты -500                              Молочные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-450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-60                                                        Творог -40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 -10                                                             Сыр -64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Мясо -120                                                         Мясо -60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Птица – 40                                                        Птица 27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Рыба – 40                                                          Рыба – 39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Селедка – 6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Колбасные изделия -10                                    Колбасные изделия -7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Яйцо- 1                                                              Яйцо 0,6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Картофель- 250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Овощи – 300    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Фрукты – 200                                                    Фрукты – 114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Сухофрукты -15                                                Сухофрукты – 11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Соки – 200                                                          Соки - 100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3464733"/>
      </p:ext>
    </p:extLst>
  </p:cSld>
  <p:clrMapOvr>
    <a:masterClrMapping/>
  </p:clrMapOvr>
  <p:transition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рационального питания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07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подбор продуктов, обеспечивающий нормы физиологических потребностей детей;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Строгий режим питания, который должен предусматривать не менее 4-х приемов пищи;</a:t>
            </a: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промежутков между отдельными приемами пищи не должна превышать 3,5-4 часов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83984"/>
            <a:ext cx="2067694" cy="2756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99552"/>
            <a:ext cx="4932040" cy="2774273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65293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Организация питьевого режима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057"/>
          </a:xfrm>
        </p:spPr>
        <p:txBody>
          <a:bodyPr/>
          <a:lstStyle/>
          <a:p>
            <a:pPr eaLnBrk="1" hangingPunct="1"/>
            <a:r>
              <a:rPr lang="ru-RU" dirty="0" smtClean="0"/>
              <a:t>Питьевой режим проводиться в соответствии с требованиями  СанПиН;</a:t>
            </a:r>
          </a:p>
          <a:p>
            <a:pPr eaLnBrk="1" hangingPunct="1"/>
            <a:r>
              <a:rPr lang="ru-RU" dirty="0" smtClean="0"/>
              <a:t>Питьевая вода доступна воспитанникам в течение всего времени нахождения в саду</a:t>
            </a:r>
          </a:p>
          <a:p>
            <a:pPr eaLnBrk="1" hangingPunct="1"/>
            <a:r>
              <a:rPr lang="ru-RU" dirty="0" smtClean="0"/>
              <a:t>Размеры потребления воды ребёнком зависят от времени года и двигательной активности ребёнка</a:t>
            </a:r>
          </a:p>
          <a:p>
            <a:pPr eaLnBrk="1" hangingPunct="1"/>
            <a:r>
              <a:rPr lang="ru-RU" dirty="0" err="1" smtClean="0"/>
              <a:t>Бутылированную</a:t>
            </a:r>
            <a:r>
              <a:rPr lang="ru-RU" dirty="0" smtClean="0"/>
              <a:t> воду доставляет ОО «Красногорское»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Организация  работы по пропаганде здорового питания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/>
              <a:t>Соблюдается оптимальный режим питания;</a:t>
            </a:r>
          </a:p>
          <a:p>
            <a:pPr eaLnBrk="1" hangingPunct="1"/>
            <a:r>
              <a:rPr lang="ru-RU" dirty="0" smtClean="0"/>
              <a:t>Проводится работа по формированию у детей навыков культуры питания;</a:t>
            </a:r>
          </a:p>
          <a:p>
            <a:pPr eaLnBrk="1" hangingPunct="1"/>
            <a:r>
              <a:rPr lang="ru-RU" dirty="0" smtClean="0"/>
              <a:t>С детьми проводятся занятия по культуре питания;</a:t>
            </a:r>
          </a:p>
          <a:p>
            <a:pPr eaLnBrk="1" hangingPunct="1"/>
            <a:r>
              <a:rPr lang="ru-RU" dirty="0" smtClean="0"/>
              <a:t>В приемных в Библиотеке для родителей </a:t>
            </a:r>
            <a:r>
              <a:rPr lang="ru-RU" smtClean="0"/>
              <a:t>собраны  </a:t>
            </a:r>
            <a:r>
              <a:rPr lang="ru-RU" dirty="0" smtClean="0"/>
              <a:t>консультации по здоровому образу жизни и правильному питанию.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1531</TotalTime>
  <Words>424</Words>
  <Application>Microsoft Office PowerPoint</Application>
  <PresentationFormat>Экран (4:3)</PresentationFormat>
  <Paragraphs>74</Paragraphs>
  <Slides>11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Century Schoolbook</vt:lpstr>
      <vt:lpstr>Garamond</vt:lpstr>
      <vt:lpstr>Times New Roman</vt:lpstr>
      <vt:lpstr>Wingdings</vt:lpstr>
      <vt:lpstr>Wingdings 2</vt:lpstr>
      <vt:lpstr>Эркер</vt:lpstr>
      <vt:lpstr>Документ Microsoft Word</vt:lpstr>
      <vt:lpstr>Организация питания в дошкольных образовательных учреждениях</vt:lpstr>
      <vt:lpstr>      Основные принципы питания дошкольников</vt:lpstr>
      <vt:lpstr>Рациональное питание дошкольников</vt:lpstr>
      <vt:lpstr>Факторы определяющие  соответствие  питания принципам здорового образа жизни</vt:lpstr>
      <vt:lpstr>Возрастные объёмы порции для детей с туберкулезной интоксикацией </vt:lpstr>
      <vt:lpstr>Нормы обеспечения питанием</vt:lpstr>
      <vt:lpstr>Условия рационального питания</vt:lpstr>
      <vt:lpstr>Организация питьевого режима</vt:lpstr>
      <vt:lpstr>Организация  работы по пропаганде здорового питания</vt:lpstr>
      <vt:lpstr>Наши работники пищеблока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Сафарова</dc:creator>
  <cp:lastModifiedBy>Светлана</cp:lastModifiedBy>
  <cp:revision>103</cp:revision>
  <dcterms:created xsi:type="dcterms:W3CDTF">2010-02-07T12:11:39Z</dcterms:created>
  <dcterms:modified xsi:type="dcterms:W3CDTF">2021-11-03T06:54:33Z</dcterms:modified>
</cp:coreProperties>
</file>